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Lora"/>
      <p:regular r:id="rId23"/>
      <p:bold r:id="rId24"/>
      <p:italic r:id="rId25"/>
      <p:boldItalic r:id="rId26"/>
    </p:embeddedFont>
    <p:embeddedFont>
      <p:font typeface="Lato Black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p7DoSAuByzgx88TIXUosvZEe0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AAF665-4677-4A35-88DE-1582B9F22405}">
  <a:tblStyle styleId="{73AAF665-4677-4A35-88DE-1582B9F224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schemas.openxmlformats.org/officeDocument/2006/relationships/font" Target="fonts/LatoBlack-boldItalic.fntdata"/><Relationship Id="rId27" Type="http://schemas.openxmlformats.org/officeDocument/2006/relationships/font" Target="fonts/LatoBlack-bold.fntdata"/><Relationship Id="rId29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a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e5a5e185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36e5a5e1851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6e5a5e1851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36e5a5e1851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e5a5e185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g36e5a5e1851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bc5f82e1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33bc5f82e1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e5a5e18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g36e5a5e185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e5a5e185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36e5a5e185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e5a5e185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g36e5a5e1851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e5a5e185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36e5a5e1851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e5a5e185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6e5a5e1851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e5a5e185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36e5a5e1851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8"/>
          <p:cNvSpPr/>
          <p:nvPr>
            <p:ph idx="2" type="pic"/>
          </p:nvPr>
        </p:nvSpPr>
        <p:spPr>
          <a:xfrm>
            <a:off x="4959927" y="524656"/>
            <a:ext cx="6633813" cy="58189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9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9"/>
          <p:cNvSpPr/>
          <p:nvPr>
            <p:ph idx="2" type="pic"/>
          </p:nvPr>
        </p:nvSpPr>
        <p:spPr>
          <a:xfrm>
            <a:off x="5476682" y="2028193"/>
            <a:ext cx="2800152" cy="280015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0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0"/>
          <p:cNvSpPr/>
          <p:nvPr>
            <p:ph idx="2" type="pic"/>
          </p:nvPr>
        </p:nvSpPr>
        <p:spPr>
          <a:xfrm>
            <a:off x="4718970" y="2114868"/>
            <a:ext cx="1291272" cy="1291272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70"/>
          <p:cNvSpPr/>
          <p:nvPr>
            <p:ph idx="3" type="pic"/>
          </p:nvPr>
        </p:nvSpPr>
        <p:spPr>
          <a:xfrm>
            <a:off x="6919890" y="2114868"/>
            <a:ext cx="1291272" cy="1291272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70"/>
          <p:cNvSpPr/>
          <p:nvPr>
            <p:ph idx="4" type="pic"/>
          </p:nvPr>
        </p:nvSpPr>
        <p:spPr>
          <a:xfrm>
            <a:off x="9125556" y="2114868"/>
            <a:ext cx="1291272" cy="129127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1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1"/>
          <p:cNvSpPr/>
          <p:nvPr>
            <p:ph idx="2" type="pic"/>
          </p:nvPr>
        </p:nvSpPr>
        <p:spPr>
          <a:xfrm>
            <a:off x="4641215" y="1051878"/>
            <a:ext cx="6423025" cy="2890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2"/>
          <p:cNvSpPr/>
          <p:nvPr>
            <p:ph idx="2" type="pic"/>
          </p:nvPr>
        </p:nvSpPr>
        <p:spPr>
          <a:xfrm>
            <a:off x="1120775" y="1982850"/>
            <a:ext cx="6423025" cy="2890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3"/>
          <p:cNvSpPr/>
          <p:nvPr>
            <p:ph idx="2" type="pic"/>
          </p:nvPr>
        </p:nvSpPr>
        <p:spPr>
          <a:xfrm>
            <a:off x="612775" y="523875"/>
            <a:ext cx="10980738" cy="2905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4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4"/>
          <p:cNvSpPr/>
          <p:nvPr>
            <p:ph idx="2" type="pic"/>
          </p:nvPr>
        </p:nvSpPr>
        <p:spPr>
          <a:xfrm>
            <a:off x="1828800" y="1491043"/>
            <a:ext cx="3417570" cy="38744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5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5"/>
          <p:cNvSpPr/>
          <p:nvPr>
            <p:ph idx="2" type="pic"/>
          </p:nvPr>
        </p:nvSpPr>
        <p:spPr>
          <a:xfrm>
            <a:off x="4773018" y="1491043"/>
            <a:ext cx="2660507" cy="38744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6"/>
          <p:cNvSpPr/>
          <p:nvPr>
            <p:ph idx="2" type="pic"/>
          </p:nvPr>
        </p:nvSpPr>
        <p:spPr>
          <a:xfrm>
            <a:off x="4126229" y="523875"/>
            <a:ext cx="7467283" cy="5808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7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7"/>
          <p:cNvSpPr/>
          <p:nvPr>
            <p:ph idx="2" type="pic"/>
          </p:nvPr>
        </p:nvSpPr>
        <p:spPr>
          <a:xfrm>
            <a:off x="8206740" y="991774"/>
            <a:ext cx="2971800" cy="494157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77"/>
          <p:cNvSpPr/>
          <p:nvPr>
            <p:ph idx="3" type="pic"/>
          </p:nvPr>
        </p:nvSpPr>
        <p:spPr>
          <a:xfrm>
            <a:off x="5623560" y="991774"/>
            <a:ext cx="2506980" cy="242579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7"/>
          <p:cNvSpPr/>
          <p:nvPr>
            <p:ph idx="4" type="pic"/>
          </p:nvPr>
        </p:nvSpPr>
        <p:spPr>
          <a:xfrm>
            <a:off x="5623560" y="3507548"/>
            <a:ext cx="2506980" cy="24257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2"/>
          <p:cNvSpPr/>
          <p:nvPr/>
        </p:nvSpPr>
        <p:spPr>
          <a:xfrm>
            <a:off x="567150" y="539400"/>
            <a:ext cx="11057700" cy="5779200"/>
          </a:xfrm>
          <a:prstGeom prst="rect">
            <a:avLst/>
          </a:prstGeom>
          <a:solidFill>
            <a:srgbClr val="F6F4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62"/>
          <p:cNvSpPr/>
          <p:nvPr>
            <p:ph idx="2" type="pic"/>
          </p:nvPr>
        </p:nvSpPr>
        <p:spPr>
          <a:xfrm>
            <a:off x="1257300" y="990600"/>
            <a:ext cx="4838700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8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8"/>
          <p:cNvSpPr/>
          <p:nvPr>
            <p:ph idx="2" type="pic"/>
          </p:nvPr>
        </p:nvSpPr>
        <p:spPr>
          <a:xfrm>
            <a:off x="5316864" y="1125129"/>
            <a:ext cx="3594895" cy="46443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8"/>
          <p:cNvSpPr/>
          <p:nvPr>
            <p:ph idx="3" type="pic"/>
          </p:nvPr>
        </p:nvSpPr>
        <p:spPr>
          <a:xfrm>
            <a:off x="8016558" y="2126614"/>
            <a:ext cx="2313985" cy="276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9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9"/>
          <p:cNvSpPr/>
          <p:nvPr>
            <p:ph idx="2" type="pic"/>
          </p:nvPr>
        </p:nvSpPr>
        <p:spPr>
          <a:xfrm>
            <a:off x="3139722" y="1260160"/>
            <a:ext cx="3217535" cy="43362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0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0"/>
          <p:cNvSpPr/>
          <p:nvPr>
            <p:ph idx="2" type="pic"/>
          </p:nvPr>
        </p:nvSpPr>
        <p:spPr>
          <a:xfrm>
            <a:off x="612775" y="523875"/>
            <a:ext cx="5479415" cy="289369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0"/>
          <p:cNvSpPr/>
          <p:nvPr>
            <p:ph idx="3" type="pic"/>
          </p:nvPr>
        </p:nvSpPr>
        <p:spPr>
          <a:xfrm>
            <a:off x="6092190" y="3438187"/>
            <a:ext cx="5479415" cy="28936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1"/>
          <p:cNvSpPr/>
          <p:nvPr>
            <p:ph idx="2" type="pic"/>
          </p:nvPr>
        </p:nvSpPr>
        <p:spPr>
          <a:xfrm>
            <a:off x="4663758" y="2126615"/>
            <a:ext cx="2674937" cy="187325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81"/>
          <p:cNvSpPr/>
          <p:nvPr>
            <p:ph idx="3" type="pic"/>
          </p:nvPr>
        </p:nvSpPr>
        <p:spPr>
          <a:xfrm>
            <a:off x="8016558" y="2126615"/>
            <a:ext cx="2674937" cy="18732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2"/>
          <p:cNvSpPr/>
          <p:nvPr/>
        </p:nvSpPr>
        <p:spPr>
          <a:xfrm>
            <a:off x="612804" y="524656"/>
            <a:ext cx="10980937" cy="6333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2"/>
          <p:cNvSpPr/>
          <p:nvPr>
            <p:ph idx="2" type="pic"/>
          </p:nvPr>
        </p:nvSpPr>
        <p:spPr>
          <a:xfrm>
            <a:off x="5521549" y="1674886"/>
            <a:ext cx="1163446" cy="1163445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3"/>
          <p:cNvSpPr/>
          <p:nvPr/>
        </p:nvSpPr>
        <p:spPr>
          <a:xfrm>
            <a:off x="612804" y="0"/>
            <a:ext cx="109809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4"/>
          <p:cNvSpPr/>
          <p:nvPr/>
        </p:nvSpPr>
        <p:spPr>
          <a:xfrm>
            <a:off x="612804" y="0"/>
            <a:ext cx="109809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4"/>
          <p:cNvSpPr/>
          <p:nvPr>
            <p:ph idx="2" type="pic"/>
          </p:nvPr>
        </p:nvSpPr>
        <p:spPr>
          <a:xfrm>
            <a:off x="6415540" y="2511429"/>
            <a:ext cx="3875087" cy="149383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84"/>
          <p:cNvSpPr/>
          <p:nvPr>
            <p:ph idx="3" type="pic"/>
          </p:nvPr>
        </p:nvSpPr>
        <p:spPr>
          <a:xfrm>
            <a:off x="6415540" y="4129773"/>
            <a:ext cx="1872116" cy="149383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84"/>
          <p:cNvSpPr/>
          <p:nvPr>
            <p:ph idx="4" type="pic"/>
          </p:nvPr>
        </p:nvSpPr>
        <p:spPr>
          <a:xfrm>
            <a:off x="8418511" y="4129773"/>
            <a:ext cx="1872116" cy="14938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5"/>
          <p:cNvSpPr/>
          <p:nvPr/>
        </p:nvSpPr>
        <p:spPr>
          <a:xfrm>
            <a:off x="612804" y="0"/>
            <a:ext cx="10980937" cy="63318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5"/>
          <p:cNvSpPr/>
          <p:nvPr>
            <p:ph idx="2" type="pic"/>
          </p:nvPr>
        </p:nvSpPr>
        <p:spPr>
          <a:xfrm>
            <a:off x="5521549" y="3400816"/>
            <a:ext cx="1163446" cy="1163445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AD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7"/>
          <p:cNvSpPr/>
          <p:nvPr/>
        </p:nvSpPr>
        <p:spPr>
          <a:xfrm>
            <a:off x="4537710" y="524656"/>
            <a:ext cx="7056031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7"/>
          <p:cNvSpPr/>
          <p:nvPr>
            <p:ph idx="2" type="pic"/>
          </p:nvPr>
        </p:nvSpPr>
        <p:spPr>
          <a:xfrm>
            <a:off x="8149590" y="524656"/>
            <a:ext cx="3443923" cy="58072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7FCE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0"/>
          <p:cNvSpPr/>
          <p:nvPr>
            <p:ph idx="2" type="pic"/>
          </p:nvPr>
        </p:nvSpPr>
        <p:spPr>
          <a:xfrm>
            <a:off x="5624368" y="1093788"/>
            <a:ext cx="3519632" cy="3519632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60"/>
          <p:cNvSpPr/>
          <p:nvPr>
            <p:ph idx="3" type="pic"/>
          </p:nvPr>
        </p:nvSpPr>
        <p:spPr>
          <a:xfrm>
            <a:off x="9448833" y="2773345"/>
            <a:ext cx="1840075" cy="1840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8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8"/>
          <p:cNvSpPr/>
          <p:nvPr>
            <p:ph idx="2" type="pic"/>
          </p:nvPr>
        </p:nvSpPr>
        <p:spPr>
          <a:xfrm>
            <a:off x="6446520" y="2354580"/>
            <a:ext cx="3875405" cy="24237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9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9"/>
          <p:cNvSpPr/>
          <p:nvPr>
            <p:ph idx="2" type="pic"/>
          </p:nvPr>
        </p:nvSpPr>
        <p:spPr>
          <a:xfrm>
            <a:off x="4548823" y="2011363"/>
            <a:ext cx="2424112" cy="32686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0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/>
          <p:nvPr>
            <p:ph idx="2" type="pic"/>
          </p:nvPr>
        </p:nvSpPr>
        <p:spPr>
          <a:xfrm>
            <a:off x="4743450" y="1668463"/>
            <a:ext cx="2046288" cy="3567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1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1"/>
          <p:cNvSpPr/>
          <p:nvPr>
            <p:ph idx="2" type="pic"/>
          </p:nvPr>
        </p:nvSpPr>
        <p:spPr>
          <a:xfrm>
            <a:off x="5189538" y="2411413"/>
            <a:ext cx="1714500" cy="20462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2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2"/>
          <p:cNvSpPr/>
          <p:nvPr>
            <p:ph idx="2" type="pic"/>
          </p:nvPr>
        </p:nvSpPr>
        <p:spPr>
          <a:xfrm>
            <a:off x="7820025" y="1711325"/>
            <a:ext cx="5767388" cy="365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3"/>
          <p:cNvSpPr/>
          <p:nvPr/>
        </p:nvSpPr>
        <p:spPr>
          <a:xfrm>
            <a:off x="4537710" y="524656"/>
            <a:ext cx="7056031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3"/>
          <p:cNvSpPr/>
          <p:nvPr>
            <p:ph idx="2" type="pic"/>
          </p:nvPr>
        </p:nvSpPr>
        <p:spPr>
          <a:xfrm>
            <a:off x="8766175" y="1897063"/>
            <a:ext cx="2046288" cy="354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4"/>
          <p:cNvSpPr/>
          <p:nvPr>
            <p:ph idx="2" type="pic"/>
          </p:nvPr>
        </p:nvSpPr>
        <p:spPr>
          <a:xfrm>
            <a:off x="1600200" y="1897063"/>
            <a:ext cx="2389188" cy="31670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5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5"/>
          <p:cNvSpPr/>
          <p:nvPr>
            <p:ph idx="2" type="pic"/>
          </p:nvPr>
        </p:nvSpPr>
        <p:spPr>
          <a:xfrm>
            <a:off x="1447800" y="2209800"/>
            <a:ext cx="3924300" cy="520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6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6"/>
          <p:cNvSpPr/>
          <p:nvPr>
            <p:ph idx="2" type="pic"/>
          </p:nvPr>
        </p:nvSpPr>
        <p:spPr>
          <a:xfrm>
            <a:off x="2058307" y="1292678"/>
            <a:ext cx="2032000" cy="4413250"/>
          </a:xfrm>
          <a:prstGeom prst="roundRect">
            <a:avLst>
              <a:gd fmla="val 110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7"/>
          <p:cNvSpPr/>
          <p:nvPr>
            <p:ph idx="2" type="pic"/>
          </p:nvPr>
        </p:nvSpPr>
        <p:spPr>
          <a:xfrm>
            <a:off x="2286000" y="3199872"/>
            <a:ext cx="1016000" cy="101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97"/>
          <p:cNvSpPr/>
          <p:nvPr>
            <p:ph idx="3" type="pic"/>
          </p:nvPr>
        </p:nvSpPr>
        <p:spPr>
          <a:xfrm>
            <a:off x="5588000" y="3199872"/>
            <a:ext cx="1016000" cy="101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97"/>
          <p:cNvSpPr/>
          <p:nvPr>
            <p:ph idx="4" type="pic"/>
          </p:nvPr>
        </p:nvSpPr>
        <p:spPr>
          <a:xfrm>
            <a:off x="8890000" y="3199872"/>
            <a:ext cx="1016000" cy="101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4"/>
          <p:cNvSpPr/>
          <p:nvPr/>
        </p:nvSpPr>
        <p:spPr>
          <a:xfrm>
            <a:off x="612804" y="524656"/>
            <a:ext cx="10980937" cy="2904344"/>
          </a:xfrm>
          <a:prstGeom prst="rect">
            <a:avLst/>
          </a:prstGeom>
          <a:solidFill>
            <a:srgbClr val="F6F4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4"/>
          <p:cNvSpPr/>
          <p:nvPr>
            <p:ph idx="2" type="pic"/>
          </p:nvPr>
        </p:nvSpPr>
        <p:spPr>
          <a:xfrm>
            <a:off x="612805" y="3429000"/>
            <a:ext cx="10980936" cy="29028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9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10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10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10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10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10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10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0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10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10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5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10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10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10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1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10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10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10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10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1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10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1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1"/>
          <p:cNvSpPr/>
          <p:nvPr>
            <p:ph idx="2" type="pic"/>
          </p:nvPr>
        </p:nvSpPr>
        <p:spPr>
          <a:xfrm>
            <a:off x="5243368" y="1668453"/>
            <a:ext cx="3519632" cy="3519632"/>
          </a:xfrm>
          <a:prstGeom prst="donut">
            <a:avLst>
              <a:gd fmla="val 2878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2" name="Google Shape;192;p10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10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10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8" name="Google Shape;198;p10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10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1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10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3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6F4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3"/>
          <p:cNvSpPr/>
          <p:nvPr>
            <p:ph idx="2" type="pic"/>
          </p:nvPr>
        </p:nvSpPr>
        <p:spPr>
          <a:xfrm>
            <a:off x="6103272" y="990600"/>
            <a:ext cx="4838700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5"/>
          <p:cNvSpPr/>
          <p:nvPr>
            <p:ph idx="2" type="pic"/>
          </p:nvPr>
        </p:nvSpPr>
        <p:spPr>
          <a:xfrm>
            <a:off x="612775" y="523875"/>
            <a:ext cx="10980738" cy="5808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6"/>
          <p:cNvSpPr/>
          <p:nvPr>
            <p:ph idx="2" type="pic"/>
          </p:nvPr>
        </p:nvSpPr>
        <p:spPr>
          <a:xfrm>
            <a:off x="612804" y="524656"/>
            <a:ext cx="10980937" cy="58072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7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2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E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1108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/>
        </p:nvSpPr>
        <p:spPr>
          <a:xfrm>
            <a:off x="644200" y="2313600"/>
            <a:ext cx="58422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70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One Big Beautiful Bill</a:t>
            </a:r>
            <a:endParaRPr b="0" i="0" sz="7000" u="none" cap="none" strike="noStrike">
              <a:solidFill>
                <a:srgbClr val="22524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e5a5e1851_0_158"/>
          <p:cNvSpPr txBox="1"/>
          <p:nvPr/>
        </p:nvSpPr>
        <p:spPr>
          <a:xfrm>
            <a:off x="715400" y="530400"/>
            <a:ext cx="10911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529 Plan Flexibility Expanded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8" name="Google Shape;298;g36e5a5e1851_0_158"/>
          <p:cNvSpPr txBox="1"/>
          <p:nvPr/>
        </p:nvSpPr>
        <p:spPr>
          <a:xfrm>
            <a:off x="690800" y="2878550"/>
            <a:ext cx="52941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Now Covers: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Curriculum &amp; instructional materials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Books &amp; digital educational content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Tutoring &amp; extracurricular educational classes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Testing fees (e.g. AP, SAT)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Dual enrollment tuition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Educational therapies &amp; adaptive tools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g36e5a5e1851_0_158"/>
          <p:cNvSpPr txBox="1"/>
          <p:nvPr/>
        </p:nvSpPr>
        <p:spPr>
          <a:xfrm>
            <a:off x="5984900" y="2878550"/>
            <a:ext cx="52941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Why This Matters to Advisors: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529s aren’t just for college anymore—think K–12, homeschooling, and special education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Helps manage overfunded 529s with more eligible withdrawals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Opens doors to creative multigenerational education funding strategies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g36e5a5e1851_0_158"/>
          <p:cNvSpPr txBox="1"/>
          <p:nvPr/>
        </p:nvSpPr>
        <p:spPr>
          <a:xfrm>
            <a:off x="715400" y="1437000"/>
            <a:ext cx="96618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  <a:t>The OBBB significantly expands qualified expenses for 529 accounts, making them more versatile than ever:</a:t>
            </a:r>
            <a:endParaRPr b="0" i="0" sz="18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e5a5e1851_0_168"/>
          <p:cNvSpPr txBox="1"/>
          <p:nvPr/>
        </p:nvSpPr>
        <p:spPr>
          <a:xfrm>
            <a:off x="715400" y="530400"/>
            <a:ext cx="10911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QSBS Exclusion Expansion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6" name="Google Shape;306;g36e5a5e1851_0_168"/>
          <p:cNvSpPr txBox="1"/>
          <p:nvPr/>
        </p:nvSpPr>
        <p:spPr>
          <a:xfrm>
            <a:off x="384825" y="2252400"/>
            <a:ext cx="5380200" cy="4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1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QSBS Update:</a:t>
            </a:r>
            <a:endParaRPr b="0" i="0" sz="31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100% exclusion remains, but big enhancements for new stock issued after July 4, 2025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Tiered gain exclusion now applies: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○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50% if held ≥ 3 years; 75% if held ≥ 4 years; 100% if held ≥ 5 years 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Per-issuer cap raised from $10M → $15M, indexed for inflation (starting 2027) 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Gross asset limit increased from $50M → $75M, also indexed 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Applies only to QSBS issued after July 4, 2025; pre-OBBBA stock remains under old rules .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g36e5a5e1851_0_168"/>
          <p:cNvSpPr txBox="1"/>
          <p:nvPr/>
        </p:nvSpPr>
        <p:spPr>
          <a:xfrm>
            <a:off x="6115850" y="2252400"/>
            <a:ext cx="5324400" cy="3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1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Why This Matters to Advisors:</a:t>
            </a:r>
            <a:endParaRPr b="0" i="0" sz="31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Founders, angel investors, key employees gain new flexibility &amp; tax planning levers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Liquidity events (exits, IPOs, M&amp;A) now possible at favorable tax rates in 3–5 years 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Entity structure, acquisition timing &amp; documentation are now critical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QSBS stacking via non-grantor trusts remains powerful—gift shares to separate trusts to multiply exclusion, but watch IRC 643(f) anti‑abuse rules 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600"/>
              <a:buFont typeface="Lato"/>
              <a:buChar char="●"/>
            </a:pPr>
            <a:r>
              <a:rPr b="0" i="0" lang="en-ID" sz="16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Prompt for advisors to revisit stock grants, rollover strategies (§1045), gifting &amp; trust structure</a:t>
            </a:r>
            <a:endParaRPr b="0" i="0" sz="16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36e5a5e1851_0_168"/>
          <p:cNvSpPr txBox="1"/>
          <p:nvPr/>
        </p:nvSpPr>
        <p:spPr>
          <a:xfrm>
            <a:off x="715400" y="1437000"/>
            <a:ext cx="96618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e5a5e1851_0_177"/>
          <p:cNvSpPr txBox="1"/>
          <p:nvPr/>
        </p:nvSpPr>
        <p:spPr>
          <a:xfrm>
            <a:off x="715400" y="530400"/>
            <a:ext cx="10911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Family-Focused Changes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4" name="Google Shape;314;g36e5a5e1851_0_177"/>
          <p:cNvSpPr/>
          <p:nvPr/>
        </p:nvSpPr>
        <p:spPr>
          <a:xfrm>
            <a:off x="798225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6e5a5e1851_0_177"/>
          <p:cNvSpPr/>
          <p:nvPr/>
        </p:nvSpPr>
        <p:spPr>
          <a:xfrm>
            <a:off x="4599788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6e5a5e1851_0_177"/>
          <p:cNvSpPr txBox="1"/>
          <p:nvPr/>
        </p:nvSpPr>
        <p:spPr>
          <a:xfrm>
            <a:off x="690799" y="2621375"/>
            <a:ext cx="3277269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Child Tax Credit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Permanently increased to $2,200 per child with inflation adjustments in future years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36e5a5e1851_0_177"/>
          <p:cNvSpPr txBox="1"/>
          <p:nvPr/>
        </p:nvSpPr>
        <p:spPr>
          <a:xfrm>
            <a:off x="4486793" y="2621375"/>
            <a:ext cx="3277269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Adoption Credit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Now partially refundable up to $5,000, providing actual cash benefits even to families with limited tax liability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g36e5a5e1851_0_177"/>
          <p:cNvSpPr txBox="1"/>
          <p:nvPr/>
        </p:nvSpPr>
        <p:spPr>
          <a:xfrm>
            <a:off x="8325119" y="2621375"/>
            <a:ext cx="3277269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Trump Account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This innovative new tax-advantaged account for minors combines features of traditional and Roth IRAs: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200"/>
              <a:buFont typeface="Lato"/>
              <a:buChar char="●"/>
            </a:pPr>
            <a:r>
              <a:rPr b="0" i="0" lang="en-ID" sz="12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$5,000 annual contribution limit</a:t>
            </a:r>
            <a:endParaRPr b="0" i="0" sz="12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200"/>
              <a:buFont typeface="Lato"/>
              <a:buChar char="●"/>
            </a:pPr>
            <a:r>
              <a:rPr b="0" i="0" lang="en-ID" sz="12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Employer matching up to $2,500 annually</a:t>
            </a:r>
            <a:endParaRPr b="0" i="0" sz="12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200"/>
              <a:buFont typeface="Lato"/>
              <a:buChar char="●"/>
            </a:pPr>
            <a:r>
              <a:rPr b="0" i="0" lang="en-ID" sz="12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One-time $1,000 government contribution for children born 2025-2028</a:t>
            </a:r>
            <a:endParaRPr b="0" i="0" sz="12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g36e5a5e1851_0_177"/>
          <p:cNvSpPr/>
          <p:nvPr/>
        </p:nvSpPr>
        <p:spPr>
          <a:xfrm>
            <a:off x="8401350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 txBox="1"/>
          <p:nvPr/>
        </p:nvSpPr>
        <p:spPr>
          <a:xfrm>
            <a:off x="842100" y="671200"/>
            <a:ext cx="5775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Roboto"/>
              <a:buNone/>
            </a:pPr>
            <a:r>
              <a:rPr b="0" i="0" lang="en-ID" sz="46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Key Takeaways</a:t>
            </a:r>
            <a:endParaRPr b="0" i="0" sz="4600" u="none" cap="none" strike="noStrike">
              <a:solidFill>
                <a:srgbClr val="2252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5" name="Google Shape;325;p6"/>
          <p:cNvSpPr txBox="1"/>
          <p:nvPr/>
        </p:nvSpPr>
        <p:spPr>
          <a:xfrm>
            <a:off x="842100" y="1540150"/>
            <a:ext cx="10621200" cy="45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ID" sz="17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Navigate Deduction Income Thresholds Carefully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200" u="none" cap="none" strike="noStrike">
                <a:solidFill>
                  <a:srgbClr val="3B847D"/>
                </a:solidFill>
                <a:latin typeface="Lato"/>
                <a:ea typeface="Lato"/>
                <a:cs typeface="Lato"/>
                <a:sym typeface="Lato"/>
              </a:rPr>
              <a:t>The $500k-$600k AGI range triggers multiple phaseouts and thresholds. Develop year-by-year income management strategies for clients approaching this range.</a:t>
            </a:r>
            <a:endParaRPr b="0" i="0" sz="12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ID" sz="17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Leverage Time-Sensitive Opportunities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200" u="none" cap="none" strike="noStrike">
                <a:solidFill>
                  <a:srgbClr val="3B847D"/>
                </a:solidFill>
                <a:latin typeface="Lato"/>
                <a:ea typeface="Lato"/>
                <a:cs typeface="Lato"/>
                <a:sym typeface="Lato"/>
              </a:rPr>
              <a:t>Several valuable deductions expire after 2028. Prioritize planning for vehicle purchases, overtime earnings, and senior deductions within this window.</a:t>
            </a:r>
            <a:endParaRPr b="0" i="0" sz="12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ID" sz="17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Reimagine Estate Planning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200" u="none" cap="none" strike="noStrike">
                <a:solidFill>
                  <a:srgbClr val="3B847D"/>
                </a:solidFill>
                <a:latin typeface="Lato"/>
                <a:ea typeface="Lato"/>
                <a:cs typeface="Lato"/>
                <a:sym typeface="Lato"/>
              </a:rPr>
              <a:t>The dramatically increased exemption creates unprecedented wealth transfer opportunities. Review all existing estate plans, particularly for clients with $5-30M in assets.</a:t>
            </a:r>
            <a:endParaRPr b="0" i="0" sz="12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ID" sz="17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Develop Multigenerational Strategies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200" u="none" cap="none" strike="noStrike">
                <a:solidFill>
                  <a:srgbClr val="3B847D"/>
                </a:solidFill>
                <a:latin typeface="Lato"/>
                <a:ea typeface="Lato"/>
                <a:cs typeface="Lato"/>
                <a:sym typeface="Lato"/>
              </a:rPr>
              <a:t>The new Trump Account creates compelling long-term planning opportunities. Position yourself as the family's advisor across generations by helping clients establish these accounts.</a:t>
            </a:r>
            <a:endParaRPr b="0" i="0" sz="12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ID" sz="1700" u="none" cap="none" strike="noStrike">
                <a:solidFill>
                  <a:srgbClr val="22524F"/>
                </a:solidFill>
                <a:latin typeface="Lora"/>
                <a:ea typeface="Lora"/>
                <a:cs typeface="Lora"/>
                <a:sym typeface="Lora"/>
              </a:rPr>
              <a:t>Strengthen Client Relationships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200" u="none" cap="none" strike="noStrike">
                <a:solidFill>
                  <a:srgbClr val="3B847D"/>
                </a:solidFill>
                <a:latin typeface="Lato"/>
                <a:ea typeface="Lato"/>
                <a:cs typeface="Lato"/>
                <a:sym typeface="Lato"/>
              </a:rPr>
              <a:t>Use this moment of tax clarity to deepen client connections through proactive education and personalized strategy sessions that demonstrate your expertise and commitment.</a:t>
            </a:r>
            <a:endParaRPr b="0" i="0" sz="1500" u="none" cap="none" strike="noStrike">
              <a:solidFill>
                <a:srgbClr val="3B847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/>
        </p:nvSpPr>
        <p:spPr>
          <a:xfrm>
            <a:off x="715400" y="2682900"/>
            <a:ext cx="44340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What is the One Big Beautiful Bill?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5573050" y="1765200"/>
            <a:ext cx="59283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  <a:t>The One Big Beautiful Bill represents a landmark shift in America's financial landscape:</a:t>
            </a:r>
            <a:br>
              <a:rPr b="0" i="0" lang="en-ID" sz="9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</a:br>
            <a:endParaRPr b="0" i="0" sz="9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Signed into law on July 4, 2025, marking a symbolic new beginning for tax policy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"Permanent" legislation which renders the previously anticipated “sunset” null and void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This comprehensive reform package touches virtually every aspect of financial planning, from individual taxation to estate strategies and business operations.</a:t>
            </a:r>
            <a:br>
              <a:rPr b="0" i="0" lang="en-ID" sz="18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bc5f82e12_0_58"/>
          <p:cNvSpPr txBox="1"/>
          <p:nvPr/>
        </p:nvSpPr>
        <p:spPr>
          <a:xfrm>
            <a:off x="715400" y="530400"/>
            <a:ext cx="85269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Why This Matters to Advisors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9" name="Google Shape;219;g33bc5f82e12_0_58"/>
          <p:cNvSpPr txBox="1"/>
          <p:nvPr/>
        </p:nvSpPr>
        <p:spPr>
          <a:xfrm>
            <a:off x="690800" y="3154775"/>
            <a:ext cx="30363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Client Expectations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Clients are already hearing about these changes in the media. They expect you to provide clarity and actionable guidance specific to their situation.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33bc5f82e12_0_58"/>
          <p:cNvSpPr txBox="1"/>
          <p:nvPr/>
        </p:nvSpPr>
        <p:spPr>
          <a:xfrm>
            <a:off x="4368150" y="3154775"/>
            <a:ext cx="34065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Immediate Timing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Many provisions take effect immediately or within months. Delayed action could cost clients significant tax advantages and planning opportunities.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g33bc5f82e12_0_58"/>
          <p:cNvSpPr txBox="1"/>
          <p:nvPr/>
        </p:nvSpPr>
        <p:spPr>
          <a:xfrm>
            <a:off x="8271075" y="3154775"/>
            <a:ext cx="35607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Leadership Opportunity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Advisors who master these changes will strengthen client relationships and position themselves as essential strategic partners.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33bc5f82e12_0_58"/>
          <p:cNvSpPr/>
          <p:nvPr/>
        </p:nvSpPr>
        <p:spPr>
          <a:xfrm>
            <a:off x="798225" y="28137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3bc5f82e12_0_58"/>
          <p:cNvSpPr/>
          <p:nvPr/>
        </p:nvSpPr>
        <p:spPr>
          <a:xfrm>
            <a:off x="4468525" y="28137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3bc5f82e12_0_58"/>
          <p:cNvSpPr/>
          <p:nvPr/>
        </p:nvSpPr>
        <p:spPr>
          <a:xfrm>
            <a:off x="8373775" y="28137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e5a5e1851_0_14"/>
          <p:cNvSpPr txBox="1"/>
          <p:nvPr/>
        </p:nvSpPr>
        <p:spPr>
          <a:xfrm>
            <a:off x="760050" y="1220725"/>
            <a:ext cx="55800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Estate Planning Impacts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0" name="Google Shape;230;g36e5a5e1851_0_14"/>
          <p:cNvSpPr txBox="1"/>
          <p:nvPr/>
        </p:nvSpPr>
        <p:spPr>
          <a:xfrm>
            <a:off x="760050" y="2862875"/>
            <a:ext cx="6592500" cy="27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  <a:t>Transformative Wealth Transfer Opportunities</a:t>
            </a:r>
            <a:br>
              <a:rPr b="0" i="0" lang="en-ID" sz="9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</a:br>
            <a:endParaRPr b="0" i="0" sz="900" u="none" cap="none" strike="noStrike">
              <a:solidFill>
                <a:srgbClr val="F6F4E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The OBBB establishes historically high estate and gift tax exemptions, creating unprecedented wealth transfer possibilities: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Exemption amounts indexed for inflation beginning in 2026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Higher thresholds reduce the number of taxable estates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Consider accelerating planned lifetime gifts to lock in exemption</a:t>
            </a:r>
            <a:b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Strategic window for multigenerational planning may not remain open indefinitely.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g36e5a5e1851_0_14"/>
          <p:cNvGrpSpPr/>
          <p:nvPr/>
        </p:nvGrpSpPr>
        <p:grpSpPr>
          <a:xfrm>
            <a:off x="8134350" y="1780438"/>
            <a:ext cx="2867000" cy="3297125"/>
            <a:chOff x="7753350" y="1495375"/>
            <a:chExt cx="2867000" cy="3297125"/>
          </a:xfrm>
        </p:grpSpPr>
        <p:grpSp>
          <p:nvGrpSpPr>
            <p:cNvPr id="232" name="Google Shape;232;g36e5a5e1851_0_14"/>
            <p:cNvGrpSpPr/>
            <p:nvPr/>
          </p:nvGrpSpPr>
          <p:grpSpPr>
            <a:xfrm>
              <a:off x="7759550" y="1495375"/>
              <a:ext cx="2146500" cy="1319100"/>
              <a:chOff x="7759550" y="1495375"/>
              <a:chExt cx="2146500" cy="1319100"/>
            </a:xfrm>
          </p:grpSpPr>
          <p:sp>
            <p:nvSpPr>
              <p:cNvPr id="233" name="Google Shape;233;g36e5a5e1851_0_14"/>
              <p:cNvSpPr txBox="1"/>
              <p:nvPr/>
            </p:nvSpPr>
            <p:spPr>
              <a:xfrm>
                <a:off x="7759550" y="1495375"/>
                <a:ext cx="2146500" cy="96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4800"/>
                  <a:buFont typeface="Montserrat"/>
                  <a:buNone/>
                </a:pPr>
                <a:r>
                  <a:rPr b="0" i="0" lang="en-ID" sz="5800" u="none" cap="none" strike="noStrike">
                    <a:solidFill>
                      <a:srgbClr val="ACE9E5"/>
                    </a:solidFill>
                    <a:latin typeface="Lora"/>
                    <a:ea typeface="Lora"/>
                    <a:cs typeface="Lora"/>
                    <a:sym typeface="Lora"/>
                  </a:rPr>
                  <a:t>$15M</a:t>
                </a:r>
                <a:endParaRPr b="0" i="0" sz="5800" u="none" cap="none" strike="noStrike">
                  <a:solidFill>
                    <a:srgbClr val="ACE9E5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234" name="Google Shape;234;g36e5a5e1851_0_14"/>
              <p:cNvSpPr txBox="1"/>
              <p:nvPr/>
            </p:nvSpPr>
            <p:spPr>
              <a:xfrm>
                <a:off x="7789550" y="2460475"/>
                <a:ext cx="2040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ID" sz="1500" u="none" cap="none" strike="noStrike">
                    <a:solidFill>
                      <a:srgbClr val="F6F4EE"/>
                    </a:solidFill>
                    <a:latin typeface="Lato"/>
                    <a:ea typeface="Lato"/>
                    <a:cs typeface="Lato"/>
                    <a:sym typeface="Lato"/>
                  </a:rPr>
                  <a:t>per person exemption</a:t>
                </a:r>
                <a:endParaRPr b="0" i="0" sz="18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35" name="Google Shape;235;g36e5a5e1851_0_14"/>
            <p:cNvGrpSpPr/>
            <p:nvPr/>
          </p:nvGrpSpPr>
          <p:grpSpPr>
            <a:xfrm>
              <a:off x="7759550" y="3473400"/>
              <a:ext cx="2860800" cy="1319100"/>
              <a:chOff x="7759550" y="1495375"/>
              <a:chExt cx="2860800" cy="1319100"/>
            </a:xfrm>
          </p:grpSpPr>
          <p:sp>
            <p:nvSpPr>
              <p:cNvPr id="236" name="Google Shape;236;g36e5a5e1851_0_14"/>
              <p:cNvSpPr txBox="1"/>
              <p:nvPr/>
            </p:nvSpPr>
            <p:spPr>
              <a:xfrm>
                <a:off x="7759550" y="1495375"/>
                <a:ext cx="2146500" cy="96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4800"/>
                  <a:buFont typeface="Montserrat"/>
                  <a:buNone/>
                </a:pPr>
                <a:r>
                  <a:rPr b="0" i="0" lang="en-ID" sz="5800" u="none" cap="none" strike="noStrike">
                    <a:solidFill>
                      <a:srgbClr val="ACE9E5"/>
                    </a:solidFill>
                    <a:latin typeface="Lora"/>
                    <a:ea typeface="Lora"/>
                    <a:cs typeface="Lora"/>
                    <a:sym typeface="Lora"/>
                  </a:rPr>
                  <a:t>$30M</a:t>
                </a:r>
                <a:endParaRPr b="0" i="0" sz="5800" u="none" cap="none" strike="noStrike">
                  <a:solidFill>
                    <a:srgbClr val="ACE9E5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237" name="Google Shape;237;g36e5a5e1851_0_14"/>
              <p:cNvSpPr txBox="1"/>
              <p:nvPr/>
            </p:nvSpPr>
            <p:spPr>
              <a:xfrm>
                <a:off x="7789550" y="2460475"/>
                <a:ext cx="28308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ID" sz="1500" u="none" cap="none" strike="noStrike">
                    <a:solidFill>
                      <a:srgbClr val="F6F4EE"/>
                    </a:solidFill>
                    <a:latin typeface="Lato"/>
                    <a:ea typeface="Lato"/>
                    <a:cs typeface="Lato"/>
                    <a:sym typeface="Lato"/>
                  </a:rPr>
                  <a:t>per couple with portability</a:t>
                </a:r>
                <a:endParaRPr b="0" i="0" sz="18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cxnSp>
          <p:nvCxnSpPr>
            <p:cNvPr id="238" name="Google Shape;238;g36e5a5e1851_0_14"/>
            <p:cNvCxnSpPr/>
            <p:nvPr/>
          </p:nvCxnSpPr>
          <p:spPr>
            <a:xfrm>
              <a:off x="7753350" y="3206750"/>
              <a:ext cx="2778000" cy="0"/>
            </a:xfrm>
            <a:prstGeom prst="straightConnector1">
              <a:avLst/>
            </a:prstGeom>
            <a:noFill/>
            <a:ln cap="flat" cmpd="sng" w="9525">
              <a:solidFill>
                <a:srgbClr val="7FCEC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5a5e1851_0_35"/>
          <p:cNvSpPr txBox="1"/>
          <p:nvPr/>
        </p:nvSpPr>
        <p:spPr>
          <a:xfrm>
            <a:off x="715400" y="530400"/>
            <a:ext cx="85269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SALT Cap Changes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4" name="Google Shape;244;g36e5a5e1851_0_35"/>
          <p:cNvSpPr txBox="1"/>
          <p:nvPr/>
        </p:nvSpPr>
        <p:spPr>
          <a:xfrm>
            <a:off x="690800" y="2773775"/>
            <a:ext cx="30363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New $40K Cap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The SALT deduction limit increases substantially from previous $10,000 cap, providing significant relief for homeowners in high-tax jurisdictions.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36e5a5e1851_0_35"/>
          <p:cNvSpPr txBox="1"/>
          <p:nvPr/>
        </p:nvSpPr>
        <p:spPr>
          <a:xfrm>
            <a:off x="4215750" y="2773775"/>
            <a:ext cx="36915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Income-Based Phase Out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Deduction begins phasing out at $500,000 AGI for married filing jointly taxpayers, disappearing completely at $600,000 AGI.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36e5a5e1851_0_35"/>
          <p:cNvSpPr txBox="1"/>
          <p:nvPr/>
        </p:nvSpPr>
        <p:spPr>
          <a:xfrm>
            <a:off x="8271075" y="2773775"/>
            <a:ext cx="35607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3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Strategic Planning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Clients in high-tax states need careful income timing strategies to maximize SALT benefits while managing other potential tax triggers.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36e5a5e1851_0_35"/>
          <p:cNvSpPr txBox="1"/>
          <p:nvPr/>
        </p:nvSpPr>
        <p:spPr>
          <a:xfrm>
            <a:off x="715400" y="5437800"/>
            <a:ext cx="109116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  <a:t>The marriage penalty persists in this provision, making it critical to model different filing scenarios for high-income couples approaching the threshold.</a:t>
            </a:r>
            <a:endParaRPr b="0" i="0" sz="13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36e5a5e1851_0_35"/>
          <p:cNvSpPr/>
          <p:nvPr/>
        </p:nvSpPr>
        <p:spPr>
          <a:xfrm>
            <a:off x="798225" y="25089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6e5a5e1851_0_35"/>
          <p:cNvSpPr/>
          <p:nvPr/>
        </p:nvSpPr>
        <p:spPr>
          <a:xfrm>
            <a:off x="4316125" y="25089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6e5a5e1851_0_35"/>
          <p:cNvSpPr/>
          <p:nvPr/>
        </p:nvSpPr>
        <p:spPr>
          <a:xfrm>
            <a:off x="8373775" y="25089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6e5a5e1851_0_58"/>
          <p:cNvSpPr txBox="1"/>
          <p:nvPr/>
        </p:nvSpPr>
        <p:spPr>
          <a:xfrm>
            <a:off x="826525" y="1510488"/>
            <a:ext cx="37773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Income Brackets &amp; Standard Deductions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56" name="Google Shape;256;g36e5a5e1851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7748" y="6466999"/>
            <a:ext cx="383700" cy="241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g36e5a5e1851_0_58"/>
          <p:cNvGraphicFramePr/>
          <p:nvPr/>
        </p:nvGraphicFramePr>
        <p:xfrm>
          <a:off x="5529163" y="170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{73AAF665-4677-4A35-88DE-1582B9F22405}</a:tableStyleId>
              </a:tblPr>
              <a:tblGrid>
                <a:gridCol w="3891150"/>
                <a:gridCol w="2206775"/>
              </a:tblGrid>
              <a:tr h="6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1400" u="none" cap="none" strike="noStrike">
                          <a:solidFill>
                            <a:srgbClr val="22524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FILING STATUS</a:t>
                      </a:r>
                      <a:endParaRPr sz="1400" u="none" cap="none" strike="noStrike">
                        <a:solidFill>
                          <a:srgbClr val="22524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CE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1400" u="none" cap="none" strike="noStrike">
                          <a:solidFill>
                            <a:srgbClr val="22524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DEDUCTION</a:t>
                      </a:r>
                      <a:endParaRPr sz="1400" u="none" cap="none" strike="noStrike">
                        <a:solidFill>
                          <a:srgbClr val="22524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CECB"/>
                    </a:solidFill>
                  </a:tcPr>
                </a:tc>
              </a:tr>
              <a:tr h="6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Married Filing Jointly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$31,500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Head of Household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CECB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$23,625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CECB">
                        <a:alpha val="9411"/>
                      </a:srgbClr>
                    </a:solidFill>
                  </a:tcPr>
                </a:tc>
              </a:tr>
              <a:tr h="6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Single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2000" u="none" cap="none" strike="noStrike">
                          <a:solidFill>
                            <a:srgbClr val="F6F4E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$15,750</a:t>
                      </a:r>
                      <a:endParaRPr sz="2000" u="none" cap="none" strike="noStrike">
                        <a:solidFill>
                          <a:srgbClr val="F6F4E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8" name="Google Shape;258;g36e5a5e1851_0_58"/>
          <p:cNvSpPr txBox="1"/>
          <p:nvPr/>
        </p:nvSpPr>
        <p:spPr>
          <a:xfrm>
            <a:off x="715400" y="5437800"/>
            <a:ext cx="109116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6F4EE"/>
                </a:solidFill>
                <a:latin typeface="Lora"/>
                <a:ea typeface="Lora"/>
                <a:cs typeface="Lora"/>
                <a:sym typeface="Lora"/>
              </a:rPr>
              <a:t>These permanent brackets and enhanced deductions provide unprecedented planning stability, allowing for more confident long-term tax projections and income timing strategies.</a:t>
            </a:r>
            <a:endParaRPr b="0" i="0" sz="13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e5a5e1851_0_93"/>
          <p:cNvSpPr txBox="1"/>
          <p:nvPr/>
        </p:nvSpPr>
        <p:spPr>
          <a:xfrm>
            <a:off x="715400" y="530400"/>
            <a:ext cx="10911600" cy="15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Income Tax Brackets &amp; Standard Deduction — Made Permanent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4" name="Google Shape;264;g36e5a5e1851_0_93"/>
          <p:cNvSpPr txBox="1"/>
          <p:nvPr/>
        </p:nvSpPr>
        <p:spPr>
          <a:xfrm>
            <a:off x="690800" y="2497550"/>
            <a:ext cx="52941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Brackets Locked In (Inflation-Adjusted):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10%, 12%, 22%, 24%, 32%, 35%, 37% — permanent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Standard Deduction (2025):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Single: $15,750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Head of Household: $23,625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Married Filing Jointly: $31,500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Indexed for inflation starting 2026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Senior Bonus Deduction (2025-2028):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$6,000 per taxpayer age 65+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Phases out above $75K (Single) / $150K (MFJ)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g36e5a5e1851_0_93"/>
          <p:cNvSpPr txBox="1"/>
          <p:nvPr/>
        </p:nvSpPr>
        <p:spPr>
          <a:xfrm>
            <a:off x="6423650" y="2482200"/>
            <a:ext cx="52941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Advisor Takeaways:</a:t>
            </a:r>
            <a:endParaRPr b="0" i="0" sz="3000" u="none" cap="none" strike="noStrike">
              <a:solidFill>
                <a:srgbClr val="7FCECB"/>
              </a:solidFill>
              <a:latin typeface="Lora"/>
              <a:ea typeface="Lora"/>
              <a:cs typeface="Lora"/>
              <a:sym typeface="Lor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Bracket certainty = smarter Roth conversions &amp; tax timing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Higher standard deduction reduces itemization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4EE"/>
              </a:buClr>
              <a:buSzPts val="1500"/>
              <a:buFont typeface="Lato"/>
              <a:buChar char="●"/>
            </a:pP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Seniors near phase-out need income modeling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g36e5a5e1851_0_110"/>
          <p:cNvGrpSpPr/>
          <p:nvPr/>
        </p:nvGrpSpPr>
        <p:grpSpPr>
          <a:xfrm>
            <a:off x="824675" y="2769450"/>
            <a:ext cx="3102300" cy="2427600"/>
            <a:chOff x="7759550" y="1495388"/>
            <a:chExt cx="3102300" cy="2427600"/>
          </a:xfrm>
        </p:grpSpPr>
        <p:sp>
          <p:nvSpPr>
            <p:cNvPr id="271" name="Google Shape;271;g36e5a5e1851_0_110"/>
            <p:cNvSpPr txBox="1"/>
            <p:nvPr/>
          </p:nvSpPr>
          <p:spPr>
            <a:xfrm>
              <a:off x="7759550" y="1495388"/>
              <a:ext cx="28608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800"/>
                <a:buFont typeface="Montserrat"/>
                <a:buNone/>
              </a:pPr>
              <a:r>
                <a:rPr b="0" i="0" lang="en-ID" sz="5800" u="none" cap="none" strike="noStrike">
                  <a:solidFill>
                    <a:srgbClr val="ACE9E5"/>
                  </a:solidFill>
                  <a:latin typeface="Lora"/>
                  <a:ea typeface="Lora"/>
                  <a:cs typeface="Lora"/>
                  <a:sym typeface="Lora"/>
                </a:rPr>
                <a:t>$2.5M</a:t>
              </a:r>
              <a:endParaRPr b="0" i="0" sz="58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72" name="Google Shape;272;g36e5a5e1851_0_110"/>
            <p:cNvSpPr txBox="1"/>
            <p:nvPr/>
          </p:nvSpPr>
          <p:spPr>
            <a:xfrm>
              <a:off x="7789550" y="2460488"/>
              <a:ext cx="3072300" cy="14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Section 179 Limit</a:t>
              </a:r>
              <a:b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Maximum annual deduction for qualifying equipment purchases, with $4M phaseout threshold (both permanent)</a:t>
              </a:r>
              <a:endParaRPr b="0" i="0" sz="18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3" name="Google Shape;273;g36e5a5e1851_0_110"/>
          <p:cNvSpPr txBox="1"/>
          <p:nvPr/>
        </p:nvSpPr>
        <p:spPr>
          <a:xfrm>
            <a:off x="715400" y="530400"/>
            <a:ext cx="85269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Business Owner Highlights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274" name="Google Shape;274;g36e5a5e1851_0_110"/>
          <p:cNvGrpSpPr/>
          <p:nvPr/>
        </p:nvGrpSpPr>
        <p:grpSpPr>
          <a:xfrm>
            <a:off x="4544850" y="2769450"/>
            <a:ext cx="3102300" cy="2427600"/>
            <a:chOff x="7759550" y="1495388"/>
            <a:chExt cx="3102300" cy="2427600"/>
          </a:xfrm>
        </p:grpSpPr>
        <p:sp>
          <p:nvSpPr>
            <p:cNvPr id="275" name="Google Shape;275;g36e5a5e1851_0_110"/>
            <p:cNvSpPr txBox="1"/>
            <p:nvPr/>
          </p:nvSpPr>
          <p:spPr>
            <a:xfrm>
              <a:off x="7759550" y="1495388"/>
              <a:ext cx="28608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800"/>
                <a:buFont typeface="Montserrat"/>
                <a:buNone/>
              </a:pPr>
              <a:r>
                <a:rPr b="0" i="0" lang="en-ID" sz="5800" u="none" cap="none" strike="noStrike">
                  <a:solidFill>
                    <a:srgbClr val="ACE9E5"/>
                  </a:solidFill>
                  <a:latin typeface="Lora"/>
                  <a:ea typeface="Lora"/>
                  <a:cs typeface="Lora"/>
                  <a:sym typeface="Lora"/>
                </a:rPr>
                <a:t>100%</a:t>
              </a:r>
              <a:endParaRPr b="0" i="0" sz="58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76" name="Google Shape;276;g36e5a5e1851_0_110"/>
            <p:cNvSpPr txBox="1"/>
            <p:nvPr/>
          </p:nvSpPr>
          <p:spPr>
            <a:xfrm>
              <a:off x="7789550" y="2460488"/>
              <a:ext cx="3072300" cy="14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Bonus Depreciation</a:t>
              </a:r>
              <a:b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Full first-year depreciation for qualifying business assets has returned permanently, enhancing cash flow for expanding businesses</a:t>
              </a:r>
              <a:endParaRPr b="0" i="0" sz="18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7" name="Google Shape;277;g36e5a5e1851_0_110"/>
          <p:cNvGrpSpPr/>
          <p:nvPr/>
        </p:nvGrpSpPr>
        <p:grpSpPr>
          <a:xfrm>
            <a:off x="8463050" y="2769450"/>
            <a:ext cx="3102300" cy="2427600"/>
            <a:chOff x="7759550" y="1495388"/>
            <a:chExt cx="3102300" cy="2427600"/>
          </a:xfrm>
        </p:grpSpPr>
        <p:sp>
          <p:nvSpPr>
            <p:cNvPr id="278" name="Google Shape;278;g36e5a5e1851_0_110"/>
            <p:cNvSpPr txBox="1"/>
            <p:nvPr/>
          </p:nvSpPr>
          <p:spPr>
            <a:xfrm>
              <a:off x="7759550" y="1495388"/>
              <a:ext cx="28608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800"/>
                <a:buFont typeface="Montserrat"/>
                <a:buNone/>
              </a:pPr>
              <a:r>
                <a:rPr b="0" i="0" lang="en-ID" sz="5800" u="none" cap="none" strike="noStrike">
                  <a:solidFill>
                    <a:srgbClr val="ACE9E5"/>
                  </a:solidFill>
                  <a:latin typeface="Lora"/>
                  <a:ea typeface="Lora"/>
                  <a:cs typeface="Lora"/>
                  <a:sym typeface="Lora"/>
                </a:rPr>
                <a:t>20%</a:t>
              </a:r>
              <a:endParaRPr b="0" i="0" sz="58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79" name="Google Shape;279;g36e5a5e1851_0_110"/>
            <p:cNvSpPr txBox="1"/>
            <p:nvPr/>
          </p:nvSpPr>
          <p:spPr>
            <a:xfrm>
              <a:off x="7789550" y="2460488"/>
              <a:ext cx="3072300" cy="14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QBI Deduction</a:t>
              </a:r>
              <a:b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ID" sz="1500" u="none" cap="none" strike="noStrike">
                  <a:solidFill>
                    <a:srgbClr val="F6F4EE"/>
                  </a:solidFill>
                  <a:latin typeface="Lato"/>
                  <a:ea typeface="Lato"/>
                  <a:cs typeface="Lato"/>
                  <a:sym typeface="Lato"/>
                </a:rPr>
                <a:t>Section 199A deduction extended, though income limitations still restrict most high-earning professionals in specified service businesses</a:t>
              </a:r>
              <a:endParaRPr b="0" i="0" sz="18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34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e5a5e1851_0_133"/>
          <p:cNvSpPr txBox="1"/>
          <p:nvPr/>
        </p:nvSpPr>
        <p:spPr>
          <a:xfrm>
            <a:off x="715400" y="530400"/>
            <a:ext cx="10911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46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New and Extended Deductions</a:t>
            </a:r>
            <a:endParaRPr b="0" i="0" sz="4600" u="none" cap="none" strike="noStrike">
              <a:solidFill>
                <a:srgbClr val="ACE9E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5" name="Google Shape;285;g36e5a5e1851_0_133"/>
          <p:cNvSpPr txBox="1"/>
          <p:nvPr/>
        </p:nvSpPr>
        <p:spPr>
          <a:xfrm>
            <a:off x="690800" y="2621375"/>
            <a:ext cx="24174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Tax-Free Tips </a:t>
            </a:r>
            <a:b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&amp; Overtime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From 2025-2028, certain service workers will pay no income tax on tips, and all workers may exclude a portion of overtime earnings from taxable income (up to a limit)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36e5a5e1851_0_133"/>
          <p:cNvSpPr/>
          <p:nvPr/>
        </p:nvSpPr>
        <p:spPr>
          <a:xfrm>
            <a:off x="798225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6e5a5e1851_0_133"/>
          <p:cNvSpPr txBox="1"/>
          <p:nvPr/>
        </p:nvSpPr>
        <p:spPr>
          <a:xfrm>
            <a:off x="3490825" y="2621375"/>
            <a:ext cx="24174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Vehicle Loan Interest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New deduction allows up to $10,000 annually in car loan interest (2025-2028), creating significant savings for purchasers of new and qualifying used vehicles.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g36e5a5e1851_0_133"/>
          <p:cNvSpPr/>
          <p:nvPr/>
        </p:nvSpPr>
        <p:spPr>
          <a:xfrm>
            <a:off x="3598250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6e5a5e1851_0_133"/>
          <p:cNvSpPr txBox="1"/>
          <p:nvPr/>
        </p:nvSpPr>
        <p:spPr>
          <a:xfrm>
            <a:off x="6322075" y="2621375"/>
            <a:ext cx="2417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Non-Itemizer Charitable Giving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Beginning in 2026, taxpayers taking the standard deduction can also claim a limited deduction for charitable contributions, incentivizing giving at all income levels.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g36e5a5e1851_0_133"/>
          <p:cNvSpPr/>
          <p:nvPr/>
        </p:nvSpPr>
        <p:spPr>
          <a:xfrm>
            <a:off x="6429500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6e5a5e1851_0_133"/>
          <p:cNvSpPr txBox="1"/>
          <p:nvPr/>
        </p:nvSpPr>
        <p:spPr>
          <a:xfrm>
            <a:off x="9000925" y="2621375"/>
            <a:ext cx="2417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ontserrat"/>
              <a:buNone/>
            </a:pP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Senior </a:t>
            </a:r>
            <a:b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2000" u="none" cap="none" strike="noStrike">
                <a:solidFill>
                  <a:srgbClr val="ACE9E5"/>
                </a:solidFill>
                <a:latin typeface="Lora"/>
                <a:ea typeface="Lora"/>
                <a:cs typeface="Lora"/>
                <a:sym typeface="Lora"/>
              </a:rPr>
              <a:t>Deduction</a:t>
            </a:r>
            <a:br>
              <a:rPr b="0" i="0" lang="en-ID" sz="3000" u="none" cap="none" strike="noStrike">
                <a:solidFill>
                  <a:srgbClr val="7FCECB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0" i="0" lang="en-ID" sz="1500" u="none" cap="none" strike="noStrike">
                <a:solidFill>
                  <a:srgbClr val="F6F4EE"/>
                </a:solidFill>
                <a:latin typeface="Lato"/>
                <a:ea typeface="Lato"/>
                <a:cs typeface="Lato"/>
                <a:sym typeface="Lato"/>
              </a:rPr>
              <a:t>Taxpayers over 65 qualify for an additional $6,000 deduction (2025-2028), significantly enhancing retirement cash flow for seniors in lower tax brackets.</a:t>
            </a:r>
            <a:endParaRPr b="0" i="0" sz="1500" u="none" cap="none" strike="noStrike">
              <a:solidFill>
                <a:srgbClr val="F6F4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36e5a5e1851_0_133"/>
          <p:cNvSpPr/>
          <p:nvPr/>
        </p:nvSpPr>
        <p:spPr>
          <a:xfrm>
            <a:off x="9108350" y="2280350"/>
            <a:ext cx="142500" cy="148800"/>
          </a:xfrm>
          <a:prstGeom prst="ellipse">
            <a:avLst/>
          </a:prstGeom>
          <a:solidFill>
            <a:srgbClr val="ACE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AED5E4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